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8D49B7-BDCF-418C-92C0-E45B7A1FF568}" v="8" dt="2021-12-03T18:39:03.850"/>
    <p1510:client id="{66B0EA45-B8AD-4AF8-8C5A-B7FF59E36535}" v="166" dt="2021-12-03T17:17:40.909"/>
    <p1510:client id="{7B0D0EDF-9FD6-4372-AA55-09C4D0E4964B}" v="2478" dt="2021-12-03T23:23:38.209"/>
    <p1510:client id="{83D9247D-47BF-AD45-A2D3-F5A0A1BF760F}" v="1308" dt="2021-12-03T23:46:03.822"/>
    <p1510:client id="{9BC0E070-B41D-4B4B-AC9D-FDAA3384F627}" v="703" dt="2021-12-03T19:00:53.511"/>
    <p1510:client id="{B462B8A4-5E2F-44CC-BF4E-D64C293A620F}" v="1" dt="2021-12-03T22:12:58.286"/>
    <p1510:client id="{C4BFA791-61CD-4C11-AFED-0979E8ACFC78}" v="7" dt="2021-12-03T01:06:05.878"/>
    <p1510:client id="{C917A26C-0F0A-402F-9961-B81FD8FBD56D}" v="155" dt="2021-12-03T03:22:19.174"/>
    <p1510:client id="{F7D17987-CBF9-19DD-18A7-B124FBA73921}" v="187" dt="2021-12-03T17:50:58.4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4AAF7-EDE9-9146-BD08-A2C1BE3FCB9F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084671-EE08-8646-84E5-035807C33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0087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/>
              <a:t>Young adults (27-37) vs </a:t>
            </a:r>
            <a:r>
              <a:rPr lang="en-GB"/>
              <a:t>Middle aged (43-53) -&gt; mean overall: 42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Multi product positive impact on bound rate when only focusing an attributes regarding the driver </a:t>
            </a:r>
            <a:br>
              <a:rPr lang="en-GB"/>
            </a:br>
            <a:r>
              <a:rPr lang="en-GB"/>
              <a:t>Driver focused clustering predicts clusters  22.9 for middle aged and 27.1 bound rate. 70% of our clients fall within one of the 2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84671-EE08-8646-84E5-035807C33FE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4869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9C30A-BD6F-47BC-9E2D-C4DB68A1E3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9C394D-FE4A-49FF-8887-9FFB61C55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0A909-0F97-4E17-AAAD-89B61E75D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2F675-B22F-4F81-B14E-644E78C0B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9B0DD-9223-4B1A-929B-573F4ABCB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8772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82CBB-21EF-4739-9AE8-1022B8E8A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0F2A66-3B65-4259-8EE6-616D7A29F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FB834-0D19-4F47-8181-AC9EAA3ED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A76F3-2661-4ED6-9E69-FC5E26A86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4557A-2C8F-42CA-9379-D2E2B90B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2137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9E3E74-9259-45CF-8EB7-7BB9212DFD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7830B7-5517-4FD6-8095-936DC116E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E95D4-8D1B-4E07-A6EA-FD3B8B9F0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BCBA0-2E7E-4CC2-B4D8-21165CF7F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F906D-921C-4CAE-9B48-B1FDCBD84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2692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D6B9D-940C-411F-942F-2881BEAC1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5E353-020C-48D3-A0CC-4F0AB7757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52614-D8E8-48B4-8F00-EB913B18D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CDBF7-B4F4-4AB3-971B-80CFB4170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A1608-E02D-4E2A-8467-1FBAF5B57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2960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FD919-2CE2-44B7-90C4-7F542B6C9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FA9DA-A242-47F7-AA4E-C54F1FE231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4E46-A65C-4E8B-85E9-77AB1984B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B8C7E-0416-41BE-B435-394D4666D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41A95-FA86-4029-BC8C-8E2EDE37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843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026B9-CD5C-4905-BEA1-BFDE4DE08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8DE6E-16B2-45CB-B5BC-31023338D9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457BE9-EC2C-4848-996C-78F14FC2A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8B2FD0-3022-414E-A058-1003DB5E0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1DF681-75F9-4527-8AA2-17973E12B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8997E-07D1-4355-B5A9-3A6C47943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6296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16A11-324B-4AEA-A904-6A1482228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867BB-0843-42C5-82E7-1575DFF09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2B1227-8F9B-423A-861A-FC480C17CB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888891-7753-4BC9-AFF4-4EEFE15602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43344F-FD8D-447A-BFC4-BE4B4864D6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F660E9-1D0C-4B46-A1B8-0799E7B08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D536C1-3F00-4802-AED7-E581A8F79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4D551D-2887-4A59-A26D-300096888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218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15B1A-C65A-498E-87D9-E6E89E589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85D700-CDA6-43DE-A834-FD6321309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7E4FDB-CD9B-4086-91F7-F2AD8989A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DE8AC1-8AF0-41A3-9EB7-F74E1D663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2844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1359F9-EBAA-4B53-8B6F-E909D0E72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07F43-9BEA-4EA6-B158-D49CCF786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5E6006-C7A1-46CD-981A-5CC88668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1956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6DA45-6170-4845-AB94-415346912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BF1E2-7C4E-4A10-9843-AE87B20D9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C1A03-4A47-4B69-93E6-C2CA3182E0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378F2C-4BBF-4E41-9534-32B8551E3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59B207-B2E4-4B1F-BA27-B231FBB8E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AC250-6F4D-45DF-9C01-964EBFEC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361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5631C-1AC7-4F4B-95BD-4A7CCF8D6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2AE95-3861-46CF-B262-A06BDC726A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1A8440-2188-4640-BF91-A9D95FFAA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6E438-7B23-4B48-8C2F-C6C7648AA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E177FD-A2BB-43B4-83F7-58BEA682F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39971-81D2-48F7-A549-51C9629CD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808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032AF-55DE-491F-9EF6-9ED4C4078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FD4EB-EE83-4195-B2F6-F1E99ED6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246CC-9168-41F8-83FF-240EA82CDE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570A1-CA88-4E80-8215-3835AA038187}" type="datetimeFigureOut">
              <a:rPr lang="en-CA" smtClean="0"/>
              <a:t>2022-01-18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93E54-735A-4326-A9B0-CA8B307AC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5883D-A37B-47AE-BAFE-3ECB655FB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48FFF-33C5-4DBF-A123-0B7C6313FF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296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1D3CB-DD3F-44DD-8207-DFCC40F3D0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4390" y="918495"/>
            <a:ext cx="5321968" cy="1988218"/>
          </a:xfrm>
        </p:spPr>
        <p:txBody>
          <a:bodyPr/>
          <a:lstStyle/>
          <a:p>
            <a:pPr algn="r"/>
            <a:r>
              <a:rPr lang="en-US" b="1"/>
              <a:t>Actioning Quotes at CGIC</a:t>
            </a:r>
            <a:endParaRPr lang="en-CA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07545B-736E-4DA3-8C1D-39CEA9E46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7925" y="3100346"/>
            <a:ext cx="5498433" cy="25178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/>
              <a:t>Group 4</a:t>
            </a:r>
          </a:p>
          <a:p>
            <a:pPr algn="r"/>
            <a:r>
              <a:rPr lang="en-CA"/>
              <a:t>December 3</a:t>
            </a:r>
            <a:r>
              <a:rPr lang="en-CA" baseline="30000"/>
              <a:t>rd</a:t>
            </a:r>
            <a:r>
              <a:rPr lang="en-CA"/>
              <a:t>, 2021</a:t>
            </a:r>
          </a:p>
          <a:p>
            <a:endParaRPr lang="en-CA"/>
          </a:p>
          <a:p>
            <a:pPr algn="r"/>
            <a:r>
              <a:rPr lang="en-CA"/>
              <a:t>James Boyle, Shane Sodhi, Naim </a:t>
            </a:r>
            <a:r>
              <a:rPr lang="en-CA" err="1"/>
              <a:t>Boufridi</a:t>
            </a:r>
            <a:r>
              <a:rPr lang="en-CA"/>
              <a:t>, Maja Leonie Hermann, Janvier </a:t>
            </a:r>
            <a:r>
              <a:rPr lang="en-CA" err="1"/>
              <a:t>Kurawige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5D709A-D79F-4023-BCBF-78CE880FD5CC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167641-83BB-4EE1-A866-87D6C3CD5B16}"/>
              </a:ext>
            </a:extLst>
          </p:cNvPr>
          <p:cNvSpPr/>
          <p:nvPr/>
        </p:nvSpPr>
        <p:spPr>
          <a:xfrm>
            <a:off x="0" y="670560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RJB Insurance Group Inc. - Sing! The Toronto Vocal Arts Festival">
            <a:extLst>
              <a:ext uri="{FF2B5EF4-FFF2-40B4-BE49-F238E27FC236}">
                <a16:creationId xmlns:a16="http://schemas.microsoft.com/office/drawing/2014/main" id="{8FC9D1B7-1F3A-4212-B950-511217932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16" y="2644775"/>
            <a:ext cx="5334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7337F6D-D146-41F7-8263-39FE2BE5DCF8}"/>
              </a:ext>
            </a:extLst>
          </p:cNvPr>
          <p:cNvSpPr/>
          <p:nvPr/>
        </p:nvSpPr>
        <p:spPr>
          <a:xfrm>
            <a:off x="192505" y="2454442"/>
            <a:ext cx="5498433" cy="1904833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4CE0D4-9146-4944-BB67-9876148DC005}"/>
              </a:ext>
            </a:extLst>
          </p:cNvPr>
          <p:cNvSpPr/>
          <p:nvPr/>
        </p:nvSpPr>
        <p:spPr>
          <a:xfrm>
            <a:off x="0" y="5752493"/>
            <a:ext cx="1138989" cy="953107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8" name="Slide 1: Intro">
            <a:hlinkClick r:id="" action="ppaction://media"/>
            <a:extLst>
              <a:ext uri="{FF2B5EF4-FFF2-40B4-BE49-F238E27FC236}">
                <a16:creationId xmlns:a16="http://schemas.microsoft.com/office/drawing/2014/main" id="{1002E53C-BBAE-459C-84BB-D908B0849B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4694" y="59242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7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57"/>
    </mc:Choice>
    <mc:Fallback xmlns="">
      <p:transition spd="slow" advTm="41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5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B446-09D2-4D06-9A18-84441397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347" y="3534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/>
              <a:t>Conclusion</a:t>
            </a:r>
            <a:endParaRPr lang="en-CA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FBF7-420E-4FC6-BC3C-EE8F60490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1522" y="2039387"/>
            <a:ext cx="9867901" cy="3713170"/>
          </a:xfrm>
        </p:spPr>
        <p:txBody>
          <a:bodyPr>
            <a:normAutofit/>
          </a:bodyPr>
          <a:lstStyle/>
          <a:p>
            <a:r>
              <a:rPr lang="en-US"/>
              <a:t>What did we learn?</a:t>
            </a:r>
          </a:p>
          <a:p>
            <a:pPr lvl="1"/>
            <a:r>
              <a:rPr lang="en-US" sz="2800"/>
              <a:t>A targeted approach is required for process optimization</a:t>
            </a:r>
          </a:p>
          <a:p>
            <a:pPr lvl="1"/>
            <a:r>
              <a:rPr lang="en-US" sz="2800"/>
              <a:t>We can focus core business objectives on predictive modelling and use it to our advantage</a:t>
            </a:r>
          </a:p>
          <a:p>
            <a:pPr lvl="1"/>
            <a:r>
              <a:rPr lang="en-CA" sz="2800"/>
              <a:t>CGIC has an opportunity to maximize the Sales team’s time by focusing their efforts on the sectors found in our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85BD60-45C2-48D7-B6DB-069483743AFD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AB2F-421C-4325-B5BA-88A267F01254}"/>
              </a:ext>
            </a:extLst>
          </p:cNvPr>
          <p:cNvSpPr/>
          <p:nvPr/>
        </p:nvSpPr>
        <p:spPr>
          <a:xfrm>
            <a:off x="0" y="6695343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EFE507-5B75-464F-962F-373C6C47C81C}"/>
              </a:ext>
            </a:extLst>
          </p:cNvPr>
          <p:cNvCxnSpPr/>
          <p:nvPr/>
        </p:nvCxnSpPr>
        <p:spPr>
          <a:xfrm>
            <a:off x="1138989" y="1267327"/>
            <a:ext cx="9512969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23362C1-A2A5-4605-8BC0-C982D57B1FAD}"/>
              </a:ext>
            </a:extLst>
          </p:cNvPr>
          <p:cNvSpPr/>
          <p:nvPr/>
        </p:nvSpPr>
        <p:spPr>
          <a:xfrm>
            <a:off x="10888579" y="5678905"/>
            <a:ext cx="1303421" cy="101643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" name="Picture 2" descr="RJB Insurance Group Inc. - Sing! The Toronto Vocal Arts Festival">
            <a:extLst>
              <a:ext uri="{FF2B5EF4-FFF2-40B4-BE49-F238E27FC236}">
                <a16:creationId xmlns:a16="http://schemas.microsoft.com/office/drawing/2014/main" id="{DE41A08E-0B7B-409C-8448-5DFD7004A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5216471"/>
            <a:ext cx="5334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clusion">
            <a:hlinkClick r:id="" action="ppaction://media"/>
            <a:extLst>
              <a:ext uri="{FF2B5EF4-FFF2-40B4-BE49-F238E27FC236}">
                <a16:creationId xmlns:a16="http://schemas.microsoft.com/office/drawing/2014/main" id="{D8805FD6-3371-4CC0-9818-72C0EE6BA3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5489" y="585644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90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078"/>
    </mc:Choice>
    <mc:Fallback xmlns="">
      <p:transition spd="slow" advTm="76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0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B446-09D2-4D06-9A18-84441397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979" y="35347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/>
              <a:t>Problem Description</a:t>
            </a:r>
            <a:endParaRPr lang="en-CA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FBF7-420E-4FC6-BC3C-EE8F60490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443" y="1863735"/>
            <a:ext cx="6011779" cy="4080045"/>
          </a:xfrm>
        </p:spPr>
        <p:txBody>
          <a:bodyPr/>
          <a:lstStyle/>
          <a:p>
            <a:r>
              <a:rPr lang="en-US"/>
              <a:t>Limited Resources to pursue most likely customers</a:t>
            </a:r>
          </a:p>
          <a:p>
            <a:r>
              <a:rPr lang="en-US"/>
              <a:t>What does our most probable customer look like?</a:t>
            </a:r>
          </a:p>
          <a:p>
            <a:r>
              <a:rPr lang="en-US"/>
              <a:t>How can we target this segment of our quotes?</a:t>
            </a:r>
          </a:p>
          <a:p>
            <a:r>
              <a:rPr lang="en-US"/>
              <a:t>Maximization of Broker and Sales team’s time</a:t>
            </a:r>
          </a:p>
          <a:p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85BD60-45C2-48D7-B6DB-069483743AFD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AB2F-421C-4325-B5BA-88A267F01254}"/>
              </a:ext>
            </a:extLst>
          </p:cNvPr>
          <p:cNvSpPr/>
          <p:nvPr/>
        </p:nvSpPr>
        <p:spPr>
          <a:xfrm>
            <a:off x="0" y="6695343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EFE507-5B75-464F-962F-373C6C47C81C}"/>
              </a:ext>
            </a:extLst>
          </p:cNvPr>
          <p:cNvCxnSpPr/>
          <p:nvPr/>
        </p:nvCxnSpPr>
        <p:spPr>
          <a:xfrm>
            <a:off x="372979" y="1283369"/>
            <a:ext cx="9512969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Broker Icon #15947 - Free Icons Library">
            <a:extLst>
              <a:ext uri="{FF2B5EF4-FFF2-40B4-BE49-F238E27FC236}">
                <a16:creationId xmlns:a16="http://schemas.microsoft.com/office/drawing/2014/main" id="{5CC8712A-49A5-4250-B0D4-DC86DF037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7705" y="2528722"/>
            <a:ext cx="2885672" cy="288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23362C1-A2A5-4605-8BC0-C982D57B1FAD}"/>
              </a:ext>
            </a:extLst>
          </p:cNvPr>
          <p:cNvSpPr/>
          <p:nvPr/>
        </p:nvSpPr>
        <p:spPr>
          <a:xfrm>
            <a:off x="10888579" y="5678905"/>
            <a:ext cx="1303421" cy="101643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" name="Slide 2 - Problem Descrp">
            <a:hlinkClick r:id="" action="ppaction://media"/>
            <a:extLst>
              <a:ext uri="{FF2B5EF4-FFF2-40B4-BE49-F238E27FC236}">
                <a16:creationId xmlns:a16="http://schemas.microsoft.com/office/drawing/2014/main" id="{8B4EF51B-18B3-47E1-BF96-04DCC5F53E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5489" y="59437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0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61"/>
    </mc:Choice>
    <mc:Fallback xmlns="">
      <p:transition spd="slow" advTm="34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7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B446-09D2-4D06-9A18-84441397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737" y="3534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/>
              <a:t>Pre-Processing Steps Taken</a:t>
            </a:r>
            <a:endParaRPr lang="en-CA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FBF7-420E-4FC6-BC3C-EE8F60490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6931" y="1679032"/>
            <a:ext cx="5975027" cy="4825497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Numerical Categories were discretized for the purpose of visualization in our data exploration</a:t>
            </a:r>
          </a:p>
          <a:p>
            <a:r>
              <a:rPr lang="en-US"/>
              <a:t>Removal of “Dead Quotes” – those with conflicting, redundant, or outlier values were removed entirely</a:t>
            </a:r>
          </a:p>
          <a:p>
            <a:r>
              <a:rPr lang="en-US"/>
              <a:t>Simplification of categorical variables – For example, converting FSA into Province and FSA Population Size</a:t>
            </a:r>
          </a:p>
          <a:p>
            <a:r>
              <a:rPr lang="en-CA"/>
              <a:t>Discretized categories were removed from predictive models to minimize data skew, and values with high counts of missing values were removed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85BD60-45C2-48D7-B6DB-069483743AFD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AB2F-421C-4325-B5BA-88A267F01254}"/>
              </a:ext>
            </a:extLst>
          </p:cNvPr>
          <p:cNvSpPr/>
          <p:nvPr/>
        </p:nvSpPr>
        <p:spPr>
          <a:xfrm>
            <a:off x="0" y="6695343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EFE507-5B75-464F-962F-373C6C47C81C}"/>
              </a:ext>
            </a:extLst>
          </p:cNvPr>
          <p:cNvCxnSpPr/>
          <p:nvPr/>
        </p:nvCxnSpPr>
        <p:spPr>
          <a:xfrm>
            <a:off x="1138989" y="1267327"/>
            <a:ext cx="9512969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23362C1-A2A5-4605-8BC0-C982D57B1FAD}"/>
              </a:ext>
            </a:extLst>
          </p:cNvPr>
          <p:cNvSpPr/>
          <p:nvPr/>
        </p:nvSpPr>
        <p:spPr>
          <a:xfrm>
            <a:off x="10888579" y="5678905"/>
            <a:ext cx="1303421" cy="101643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652BDA4-C7D9-4608-A7B9-7DDE7B875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08" y="1408655"/>
            <a:ext cx="38862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re_processing">
            <a:hlinkClick r:id="" action="ppaction://media"/>
            <a:extLst>
              <a:ext uri="{FF2B5EF4-FFF2-40B4-BE49-F238E27FC236}">
                <a16:creationId xmlns:a16="http://schemas.microsoft.com/office/drawing/2014/main" id="{04BE5EB9-A9E4-4AC2-8028-E3276D57CE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5489" y="59347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290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340"/>
    </mc:Choice>
    <mc:Fallback xmlns="">
      <p:transition spd="slow" advTm="117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14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B446-09D2-4D06-9A18-84441397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979" y="35347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/>
              <a:t>Summary of The Data</a:t>
            </a:r>
            <a:endParaRPr lang="en-CA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FBF7-420E-4FC6-BC3C-EE8F60490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5684" y="1679033"/>
            <a:ext cx="5433868" cy="4351338"/>
          </a:xfrm>
        </p:spPr>
        <p:txBody>
          <a:bodyPr/>
          <a:lstStyle/>
          <a:p>
            <a:r>
              <a:rPr lang="en-US"/>
              <a:t>The overall provided dataset had a bound rate of %21.97 – This is important to know for benchmarking segment bound rate</a:t>
            </a:r>
          </a:p>
          <a:p>
            <a:r>
              <a:rPr lang="en-US"/>
              <a:t>Defined our most likely predictors as Geographical Profile, Customer Profile, and Vehicle Profile using attribute ranking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85BD60-45C2-48D7-B6DB-069483743AFD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AB2F-421C-4325-B5BA-88A267F01254}"/>
              </a:ext>
            </a:extLst>
          </p:cNvPr>
          <p:cNvSpPr/>
          <p:nvPr/>
        </p:nvSpPr>
        <p:spPr>
          <a:xfrm>
            <a:off x="0" y="6695343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EFE507-5B75-464F-962F-373C6C47C81C}"/>
              </a:ext>
            </a:extLst>
          </p:cNvPr>
          <p:cNvCxnSpPr/>
          <p:nvPr/>
        </p:nvCxnSpPr>
        <p:spPr>
          <a:xfrm>
            <a:off x="372979" y="1283369"/>
            <a:ext cx="9512969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23362C1-A2A5-4605-8BC0-C982D57B1FAD}"/>
              </a:ext>
            </a:extLst>
          </p:cNvPr>
          <p:cNvSpPr/>
          <p:nvPr/>
        </p:nvSpPr>
        <p:spPr>
          <a:xfrm>
            <a:off x="10888579" y="5678905"/>
            <a:ext cx="1303421" cy="101643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5C8DA925-A289-4A19-B34D-B78C1C848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56" y="1542947"/>
            <a:ext cx="4919301" cy="110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3C2CEA-6095-411B-8124-3DD1917870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355" y="5232964"/>
            <a:ext cx="5098329" cy="630379"/>
          </a:xfrm>
          <a:prstGeom prst="rect">
            <a:avLst/>
          </a:prstGeom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D748E080-9AAD-476C-9C39-4F1B94BA9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55" y="2978325"/>
            <a:ext cx="5006773" cy="172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Data Summary">
            <a:hlinkClick r:id="" action="ppaction://media"/>
            <a:extLst>
              <a:ext uri="{FF2B5EF4-FFF2-40B4-BE49-F238E27FC236}">
                <a16:creationId xmlns:a16="http://schemas.microsoft.com/office/drawing/2014/main" id="{776C96AA-DECF-4A24-810E-F20921CC18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35489" y="59745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170"/>
    </mc:Choice>
    <mc:Fallback xmlns="">
      <p:transition spd="slow" advTm="107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1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B446-09D2-4D06-9A18-84441397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737" y="3534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/>
              <a:t>Pivot and Visualization Techniques</a:t>
            </a:r>
            <a:endParaRPr lang="en-CA" sz="3600" b="1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85BD60-45C2-48D7-B6DB-069483743AFD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AB2F-421C-4325-B5BA-88A267F01254}"/>
              </a:ext>
            </a:extLst>
          </p:cNvPr>
          <p:cNvSpPr/>
          <p:nvPr/>
        </p:nvSpPr>
        <p:spPr>
          <a:xfrm>
            <a:off x="0" y="6695343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EFE507-5B75-464F-962F-373C6C47C81C}"/>
              </a:ext>
            </a:extLst>
          </p:cNvPr>
          <p:cNvCxnSpPr/>
          <p:nvPr/>
        </p:nvCxnSpPr>
        <p:spPr>
          <a:xfrm>
            <a:off x="1339515" y="1283369"/>
            <a:ext cx="9512969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23362C1-A2A5-4605-8BC0-C982D57B1FAD}"/>
              </a:ext>
            </a:extLst>
          </p:cNvPr>
          <p:cNvSpPr/>
          <p:nvPr/>
        </p:nvSpPr>
        <p:spPr>
          <a:xfrm>
            <a:off x="10888579" y="5678905"/>
            <a:ext cx="1303421" cy="101643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B127AB90-52F0-47C5-9252-20E406663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37785" y="1464078"/>
            <a:ext cx="8363503" cy="5231265"/>
          </a:xfrm>
        </p:spPr>
      </p:pic>
      <p:pic>
        <p:nvPicPr>
          <p:cNvPr id="10" name="Visualization">
            <a:hlinkClick r:id="" action="ppaction://media"/>
            <a:extLst>
              <a:ext uri="{FF2B5EF4-FFF2-40B4-BE49-F238E27FC236}">
                <a16:creationId xmlns:a16="http://schemas.microsoft.com/office/drawing/2014/main" id="{276BE289-BAF7-4D03-807A-9D348B9CBF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5489" y="59347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467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24"/>
    </mc:Choice>
    <mc:Fallback xmlns="">
      <p:transition spd="slow" advTm="66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2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B446-09D2-4D06-9A18-84441397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347" y="3534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/>
              <a:t>Prediction Techniques Used and Key Results</a:t>
            </a:r>
            <a:endParaRPr lang="en-CA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FBF7-420E-4FC6-BC3C-EE8F60490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315" y="1679033"/>
            <a:ext cx="1015064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>
                <a:ea typeface="+mn-lt"/>
                <a:cs typeface="+mn-lt"/>
              </a:rPr>
              <a:t>Artificial</a:t>
            </a:r>
            <a:r>
              <a:rPr lang="en-CA">
                <a:cs typeface="Calibri"/>
              </a:rPr>
              <a:t> Neural Network – This was our 2nd best model with a cumulative lift of 1.4089. However, lack of capacity to complete missing values in the vehicle type category hindered the potential of this model.  </a:t>
            </a:r>
          </a:p>
          <a:p>
            <a:r>
              <a:rPr lang="en-CA">
                <a:cs typeface="Calibri"/>
              </a:rPr>
              <a:t>Regression –  This was our least effective model. It delivered a Cumulative lift of 1.35, and an ASE of 0.226</a:t>
            </a:r>
          </a:p>
          <a:p>
            <a:r>
              <a:rPr lang="en-CA">
                <a:cs typeface="Calibri"/>
              </a:rPr>
              <a:t>Decision tree produced the best results; Different systematic pre pruning and post pruning measures were used. The model delivered a Cumulative lift of 1.3977 and ROC rate 0.631, and the lowest ASE of 0.225. This model was also the most interpretable</a:t>
            </a:r>
          </a:p>
          <a:p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85BD60-45C2-48D7-B6DB-069483743AFD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AB2F-421C-4325-B5BA-88A267F01254}"/>
              </a:ext>
            </a:extLst>
          </p:cNvPr>
          <p:cNvSpPr/>
          <p:nvPr/>
        </p:nvSpPr>
        <p:spPr>
          <a:xfrm>
            <a:off x="0" y="6695343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EFE507-5B75-464F-962F-373C6C47C81C}"/>
              </a:ext>
            </a:extLst>
          </p:cNvPr>
          <p:cNvCxnSpPr/>
          <p:nvPr/>
        </p:nvCxnSpPr>
        <p:spPr>
          <a:xfrm>
            <a:off x="1138989" y="1267327"/>
            <a:ext cx="9512969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23362C1-A2A5-4605-8BC0-C982D57B1FAD}"/>
              </a:ext>
            </a:extLst>
          </p:cNvPr>
          <p:cNvSpPr/>
          <p:nvPr/>
        </p:nvSpPr>
        <p:spPr>
          <a:xfrm>
            <a:off x="10888579" y="5678905"/>
            <a:ext cx="1303421" cy="101643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" name="Predict. Tech">
            <a:hlinkClick r:id="" action="ppaction://media"/>
            <a:extLst>
              <a:ext uri="{FF2B5EF4-FFF2-40B4-BE49-F238E27FC236}">
                <a16:creationId xmlns:a16="http://schemas.microsoft.com/office/drawing/2014/main" id="{CC44B32B-DAAA-4464-B900-F5577D1783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35489" y="5900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2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947"/>
    </mc:Choice>
    <mc:Fallback xmlns="">
      <p:transition spd="slow" advTm="130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9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B446-09D2-4D06-9A18-84441397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347" y="3534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/>
              <a:t>Final Selected Techniques and Model Results</a:t>
            </a:r>
            <a:endParaRPr lang="en-CA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FBF7-420E-4FC6-BC3C-EE8F60490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315" y="1679033"/>
            <a:ext cx="1015064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>
                <a:cs typeface="Calibri"/>
              </a:rPr>
              <a:t>From our decision tree, we discovered a key trend in identifying customer segments</a:t>
            </a:r>
          </a:p>
          <a:p>
            <a:r>
              <a:rPr lang="en-CA">
                <a:cs typeface="Calibri"/>
              </a:rPr>
              <a:t>We found that </a:t>
            </a:r>
            <a:r>
              <a:rPr lang="en-US" sz="2800" b="0" i="0" u="none" strike="noStrike">
                <a:solidFill>
                  <a:srgbClr val="000000"/>
                </a:solidFill>
                <a:effectLst/>
              </a:rPr>
              <a:t>the most ideal customer segment is the quotes where the applicant already has a product with CGIC, lives in Ontario, are younger than 37.5, and have been licensed for over 7.5 years.</a:t>
            </a:r>
          </a:p>
          <a:p>
            <a:r>
              <a:rPr lang="en-US">
                <a:solidFill>
                  <a:srgbClr val="000000"/>
                </a:solidFill>
                <a:cs typeface="Calibri"/>
              </a:rPr>
              <a:t>This group had the highest bound rate of %37.65! (Adjusted for sampling). This group also accounted for 3,958 total observations (%11 of the overall population)</a:t>
            </a:r>
          </a:p>
          <a:p>
            <a:r>
              <a:rPr lang="en-US">
                <a:solidFill>
                  <a:srgbClr val="000000"/>
                </a:solidFill>
                <a:cs typeface="Calibri"/>
              </a:rPr>
              <a:t>But what about Vehicle Indicators?</a:t>
            </a:r>
            <a:endParaRPr lang="en-CA">
              <a:cs typeface="Calibri"/>
            </a:endParaRPr>
          </a:p>
          <a:p>
            <a:pPr marL="0" indent="0">
              <a:buNone/>
            </a:pPr>
            <a:endParaRPr lang="en-CA">
              <a:cs typeface="Calibri"/>
            </a:endParaRPr>
          </a:p>
          <a:p>
            <a:endParaRPr lang="en-CA">
              <a:cs typeface="Calibri"/>
            </a:endParaRPr>
          </a:p>
          <a:p>
            <a:endParaRPr lang="en-CA">
              <a:cs typeface="Calibri"/>
            </a:endParaRPr>
          </a:p>
          <a:p>
            <a:pPr marL="0" indent="0">
              <a:buNone/>
            </a:pPr>
            <a:endParaRPr lang="en-CA">
              <a:cs typeface="Calibri"/>
            </a:endParaRPr>
          </a:p>
          <a:p>
            <a:endParaRPr lang="en-CA">
              <a:cs typeface="Calibri"/>
            </a:endParaRPr>
          </a:p>
          <a:p>
            <a:pPr marL="457200" indent="-457200">
              <a:buFont typeface="Wingdings" panose="020B0604020202020204" pitchFamily="34" charset="0"/>
              <a:buChar char="Ø"/>
            </a:pPr>
            <a:endParaRPr lang="en-CA">
              <a:cs typeface="Calibri"/>
            </a:endParaRPr>
          </a:p>
          <a:p>
            <a:pPr marL="0" indent="0">
              <a:buNone/>
            </a:pPr>
            <a:endParaRPr lang="en-CA">
              <a:cs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85BD60-45C2-48D7-B6DB-069483743AFD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AB2F-421C-4325-B5BA-88A267F01254}"/>
              </a:ext>
            </a:extLst>
          </p:cNvPr>
          <p:cNvSpPr/>
          <p:nvPr/>
        </p:nvSpPr>
        <p:spPr>
          <a:xfrm>
            <a:off x="0" y="6695343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EFE507-5B75-464F-962F-373C6C47C81C}"/>
              </a:ext>
            </a:extLst>
          </p:cNvPr>
          <p:cNvCxnSpPr/>
          <p:nvPr/>
        </p:nvCxnSpPr>
        <p:spPr>
          <a:xfrm>
            <a:off x="1138989" y="1267327"/>
            <a:ext cx="9512969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23362C1-A2A5-4605-8BC0-C982D57B1FAD}"/>
              </a:ext>
            </a:extLst>
          </p:cNvPr>
          <p:cNvSpPr/>
          <p:nvPr/>
        </p:nvSpPr>
        <p:spPr>
          <a:xfrm>
            <a:off x="10888579" y="5678905"/>
            <a:ext cx="1303421" cy="101643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" name="Model Results">
            <a:hlinkClick r:id="" action="ppaction://media"/>
            <a:extLst>
              <a:ext uri="{FF2B5EF4-FFF2-40B4-BE49-F238E27FC236}">
                <a16:creationId xmlns:a16="http://schemas.microsoft.com/office/drawing/2014/main" id="{26D31A7A-E508-472B-9B23-F278DD9D7C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35489" y="58596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878"/>
    </mc:Choice>
    <mc:Fallback xmlns="">
      <p:transition spd="slow" advTm="99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7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B446-09D2-4D06-9A18-84441397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347" y="3534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/>
              <a:t>Clustering Results</a:t>
            </a:r>
            <a:endParaRPr lang="en-CA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FBF7-420E-4FC6-BC3C-EE8F60490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316" y="1679032"/>
            <a:ext cx="6619012" cy="4825497"/>
          </a:xfrm>
        </p:spPr>
        <p:txBody>
          <a:bodyPr>
            <a:normAutofit/>
          </a:bodyPr>
          <a:lstStyle/>
          <a:p>
            <a:r>
              <a:rPr lang="en-CA"/>
              <a:t>Identify structures within the data that results in higher bound rate </a:t>
            </a:r>
          </a:p>
          <a:p>
            <a:r>
              <a:rPr lang="en-CA"/>
              <a:t>36.8% of customers: young single adults from a small city that drive a sedan </a:t>
            </a:r>
          </a:p>
          <a:p>
            <a:r>
              <a:rPr lang="en-CA"/>
              <a:t>Driver – Multi Product positive impact on middle aged married person and younger single adults with 3% increase on bound</a:t>
            </a:r>
          </a:p>
          <a:p>
            <a:r>
              <a:rPr lang="en-CA"/>
              <a:t>Vehicle - Ford, SUV and mainly used to commute with annual 14,600km </a:t>
            </a:r>
          </a:p>
          <a:p>
            <a:r>
              <a:rPr lang="en-CA"/>
              <a:t>Location - Ontario and from medium sized population</a:t>
            </a:r>
          </a:p>
          <a:p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85BD60-45C2-48D7-B6DB-069483743AFD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AB2F-421C-4325-B5BA-88A267F01254}"/>
              </a:ext>
            </a:extLst>
          </p:cNvPr>
          <p:cNvSpPr/>
          <p:nvPr/>
        </p:nvSpPr>
        <p:spPr>
          <a:xfrm>
            <a:off x="0" y="6695343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EFE507-5B75-464F-962F-373C6C47C81C}"/>
              </a:ext>
            </a:extLst>
          </p:cNvPr>
          <p:cNvCxnSpPr/>
          <p:nvPr/>
        </p:nvCxnSpPr>
        <p:spPr>
          <a:xfrm>
            <a:off x="1138989" y="1267327"/>
            <a:ext cx="9512969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23362C1-A2A5-4605-8BC0-C982D57B1FAD}"/>
              </a:ext>
            </a:extLst>
          </p:cNvPr>
          <p:cNvSpPr/>
          <p:nvPr/>
        </p:nvSpPr>
        <p:spPr>
          <a:xfrm>
            <a:off x="10888579" y="5678905"/>
            <a:ext cx="1303421" cy="101643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430E09E-209E-4E6A-8390-0DCA31885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324" y="1854931"/>
            <a:ext cx="3570626" cy="4332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lustering">
            <a:hlinkClick r:id="" action="ppaction://media"/>
            <a:extLst>
              <a:ext uri="{FF2B5EF4-FFF2-40B4-BE49-F238E27FC236}">
                <a16:creationId xmlns:a16="http://schemas.microsoft.com/office/drawing/2014/main" id="{E5242FC0-7B4F-4758-A01F-8372404D86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35489" y="58949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5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560"/>
    </mc:Choice>
    <mc:Fallback xmlns="">
      <p:transition spd="slow" advTm="170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5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B446-09D2-4D06-9A18-84441397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347" y="3534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/>
              <a:t>Recommendations</a:t>
            </a:r>
            <a:endParaRPr lang="en-CA" sz="36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FBF7-420E-4FC6-BC3C-EE8F60490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315" y="1679033"/>
            <a:ext cx="10150643" cy="4351338"/>
          </a:xfrm>
        </p:spPr>
        <p:txBody>
          <a:bodyPr/>
          <a:lstStyle/>
          <a:p>
            <a:r>
              <a:rPr lang="en-US"/>
              <a:t>Assuming CGIC can only pursue %10 of web quotes from a resource perspective, they should target the %11 we discovered in our decision tree (Multiproduct, Middle-aged, Ontarian, Licensed for over 7.5 years)</a:t>
            </a:r>
          </a:p>
          <a:p>
            <a:r>
              <a:rPr lang="en-US"/>
              <a:t>Secondary targets should include </a:t>
            </a:r>
            <a:r>
              <a:rPr lang="en-CA"/>
              <a:t>young single adults from a small city that drive a sedan.</a:t>
            </a:r>
          </a:p>
          <a:p>
            <a:r>
              <a:rPr lang="en-CA"/>
              <a:t>Key target brands include Honda Sedans and Ford SUV’s</a:t>
            </a:r>
            <a:endParaRPr lang="en-US"/>
          </a:p>
          <a:p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85BD60-45C2-48D7-B6DB-069483743AFD}"/>
              </a:ext>
            </a:extLst>
          </p:cNvPr>
          <p:cNvSpPr/>
          <p:nvPr/>
        </p:nvSpPr>
        <p:spPr>
          <a:xfrm>
            <a:off x="0" y="0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86AB2F-421C-4325-B5BA-88A267F01254}"/>
              </a:ext>
            </a:extLst>
          </p:cNvPr>
          <p:cNvSpPr/>
          <p:nvPr/>
        </p:nvSpPr>
        <p:spPr>
          <a:xfrm>
            <a:off x="0" y="6695343"/>
            <a:ext cx="12192000" cy="151002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EFE507-5B75-464F-962F-373C6C47C81C}"/>
              </a:ext>
            </a:extLst>
          </p:cNvPr>
          <p:cNvCxnSpPr/>
          <p:nvPr/>
        </p:nvCxnSpPr>
        <p:spPr>
          <a:xfrm>
            <a:off x="1138989" y="1267327"/>
            <a:ext cx="9512969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23362C1-A2A5-4605-8BC0-C982D57B1FAD}"/>
              </a:ext>
            </a:extLst>
          </p:cNvPr>
          <p:cNvSpPr/>
          <p:nvPr/>
        </p:nvSpPr>
        <p:spPr>
          <a:xfrm>
            <a:off x="10888579" y="5678905"/>
            <a:ext cx="1303421" cy="1016438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098" name="Picture 2" descr="Recommendation Speech Bubble. Recommendation Ribbon Sign. Stock Vector -  Illustration of vector, background: 171810990">
            <a:extLst>
              <a:ext uri="{FF2B5EF4-FFF2-40B4-BE49-F238E27FC236}">
                <a16:creationId xmlns:a16="http://schemas.microsoft.com/office/drawing/2014/main" id="{6B5E6F22-8A01-496D-BB34-30F848350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3848" y="4984751"/>
            <a:ext cx="3143250" cy="145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Recommendation">
            <a:hlinkClick r:id="" action="ppaction://media"/>
            <a:extLst>
              <a:ext uri="{FF2B5EF4-FFF2-40B4-BE49-F238E27FC236}">
                <a16:creationId xmlns:a16="http://schemas.microsoft.com/office/drawing/2014/main" id="{A6838F22-AAD0-4759-857C-3EA70F70FB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5489" y="59347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04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914"/>
    </mc:Choice>
    <mc:Fallback xmlns="">
      <p:transition spd="slow" advTm="136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9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Actioning Quotes at CGIC</vt:lpstr>
      <vt:lpstr>Problem Description</vt:lpstr>
      <vt:lpstr>Pre-Processing Steps Taken</vt:lpstr>
      <vt:lpstr>Summary of The Data</vt:lpstr>
      <vt:lpstr>Pivot and Visualization Techniques</vt:lpstr>
      <vt:lpstr>Prediction Techniques Used and Key Results</vt:lpstr>
      <vt:lpstr>Final Selected Techniques and Model Results</vt:lpstr>
      <vt:lpstr>Clustering Results</vt:lpstr>
      <vt:lpstr>Recommendations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Boyle</dc:creator>
  <cp:revision>2</cp:revision>
  <dcterms:created xsi:type="dcterms:W3CDTF">2021-12-02T20:12:09Z</dcterms:created>
  <dcterms:modified xsi:type="dcterms:W3CDTF">2022-01-18T23:19:28Z</dcterms:modified>
</cp:coreProperties>
</file>

<file path=docProps/thumbnail.jpeg>
</file>